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42"/>
  </p:notesMasterIdLst>
  <p:handoutMasterIdLst>
    <p:handoutMasterId r:id="rId43"/>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0" r:id="rId17"/>
    <p:sldId id="324" r:id="rId18"/>
    <p:sldId id="325" r:id="rId19"/>
    <p:sldId id="326" r:id="rId20"/>
    <p:sldId id="345" r:id="rId21"/>
    <p:sldId id="322" r:id="rId22"/>
    <p:sldId id="323" r:id="rId23"/>
    <p:sldId id="327" r:id="rId24"/>
    <p:sldId id="346" r:id="rId25"/>
    <p:sldId id="328" r:id="rId26"/>
    <p:sldId id="329" r:id="rId27"/>
    <p:sldId id="280" r:id="rId28"/>
    <p:sldId id="330" r:id="rId29"/>
    <p:sldId id="331" r:id="rId30"/>
    <p:sldId id="332" r:id="rId31"/>
    <p:sldId id="333" r:id="rId32"/>
    <p:sldId id="334" r:id="rId33"/>
    <p:sldId id="337" r:id="rId34"/>
    <p:sldId id="339" r:id="rId35"/>
    <p:sldId id="342" r:id="rId36"/>
    <p:sldId id="343" r:id="rId37"/>
    <p:sldId id="344" r:id="rId38"/>
    <p:sldId id="303" r:id="rId39"/>
    <p:sldId id="298" r:id="rId40"/>
    <p:sldId id="311"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5/22/2016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650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5/22/2016 1:37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5/22/2016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5/22/2016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hyperlink" Target="http://www.microsoftvirtualacademy.com/"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data distrubution</a:t>
            </a:r>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85980"/>
          </a:xfrm>
        </p:spPr>
        <p:txBody>
          <a:bodyPr/>
          <a:lstStyle/>
          <a:p>
            <a:r>
              <a:rPr lang="it-IT" dirty="0"/>
              <a:t>Other modules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err="1"/>
              <a:t>ZooKeeper</a:t>
            </a:r>
            <a:r>
              <a:rPr lang="en-US" dirty="0"/>
              <a:t>: A high-performance coordination service for distributed applications</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Hadoop on Azure = HDInsight</a:t>
            </a:r>
          </a:p>
        </p:txBody>
      </p:sp>
      <p:sp>
        <p:nvSpPr>
          <p:cNvPr id="4" name="Text Placeholder 3"/>
          <p:cNvSpPr>
            <a:spLocks noGrp="1"/>
          </p:cNvSpPr>
          <p:nvPr>
            <p:ph type="body" sz="quarter" idx="11"/>
          </p:nvPr>
        </p:nvSpPr>
        <p:spPr>
          <a:xfrm>
            <a:off x="274639" y="1212849"/>
            <a:ext cx="11889564" cy="6032421"/>
          </a:xfrm>
        </p:spPr>
        <p:txBody>
          <a:bodyPr/>
          <a:lstStyle/>
          <a:p>
            <a:endParaRPr lang="en-US" dirty="0"/>
          </a:p>
          <a:p>
            <a:r>
              <a:rPr lang="en-US" dirty="0"/>
              <a:t>Windows and Linux clusters</a:t>
            </a:r>
          </a:p>
          <a:p>
            <a:endParaRPr lang="en-US" dirty="0"/>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endParaRPr lang="en-US" dirty="0"/>
          </a:p>
          <a:p>
            <a:r>
              <a:rPr lang="en-US" dirty="0"/>
              <a:t>Separate Compute from Storage</a:t>
            </a:r>
          </a:p>
          <a:p>
            <a:pPr lvl="1"/>
            <a:r>
              <a:rPr lang="en-US" dirty="0"/>
              <a:t>Azure Blob Storage in lieu of traditional HDFS</a:t>
            </a:r>
          </a:p>
          <a:p>
            <a:endParaRPr lang="it-IT" dirty="0"/>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p>
        </p:txBody>
      </p:sp>
    </p:spTree>
    <p:extLst>
      <p:ext uri="{BB962C8B-B14F-4D97-AF65-F5344CB8AC3E}">
        <p14:creationId xmlns:p14="http://schemas.microsoft.com/office/powerpoint/2010/main" val="39346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3"/>
              </a:rPr>
              <a:t>https://github.com/Azure-Readiness</a:t>
            </a:r>
            <a:endParaRPr lang="en-US" dirty="0"/>
          </a:p>
        </p:txBody>
      </p:sp>
      <p:sp>
        <p:nvSpPr>
          <p:cNvPr id="2" name="Title 1"/>
          <p:cNvSpPr>
            <a:spLocks noGrp="1"/>
          </p:cNvSpPr>
          <p:nvPr>
            <p:ph type="title"/>
          </p:nvPr>
        </p:nvSpPr>
        <p:spPr/>
        <p:txBody>
          <a:bodyPr/>
          <a:lstStyle/>
          <a:p>
            <a:r>
              <a:rPr lang="en-US" dirty="0"/>
              <a:t>Online resources</a:t>
            </a:r>
          </a:p>
        </p:txBody>
      </p:sp>
      <p:sp>
        <p:nvSpPr>
          <p:cNvPr id="11" name="Text Placeholder 7"/>
          <p:cNvSpPr txBox="1">
            <a:spLocks/>
          </p:cNvSpPr>
          <p:nvPr/>
        </p:nvSpPr>
        <p:spPr>
          <a:xfrm>
            <a:off x="274639" y="286896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5"/>
              </a:rPr>
              <a:t>microsoftvirtualacademy.com</a:t>
            </a:r>
            <a:r>
              <a:rPr lang="en-US" sz="2167" dirty="0">
                <a:solidFill>
                  <a:srgbClr val="0072C6">
                    <a:lumMod val="60000"/>
                    <a:lumOff val="40000"/>
                  </a:srgbClr>
                </a:solidFill>
                <a:latin typeface="Segoe UI Light"/>
                <a:hlinkClick r:id="rId5"/>
              </a:rPr>
              <a:t> </a:t>
            </a:r>
            <a:endParaRPr lang="en-US" sz="2167"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500"/>
                                  </p:stCondLst>
                                  <p:childTnLst>
                                    <p:animMotion origin="layout" path="M -0.02413 2.57376E-6 L 2.26704E-6 2.57376E-6 " pathEditMode="relative" rAng="0" ptsTypes="AA">
                                      <p:cBhvr>
                                        <p:cTn id="9" dur="500" fill="hold"/>
                                        <p:tgtEl>
                                          <p:spTgt spid="1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600" dirty="0"/>
            </a:br>
            <a:r>
              <a:rPr lang="en-US" sz="3600" dirty="0"/>
              <a:t>Francesco Scullino</a:t>
            </a:r>
            <a:br>
              <a:rPr lang="en-US" sz="3600" dirty="0"/>
            </a:br>
            <a:br>
              <a:rPr lang="en-US" sz="3600" dirty="0"/>
            </a:br>
            <a:r>
              <a:rPr lang="en-US" sz="3600" dirty="0">
                <a:solidFill>
                  <a:srgbClr val="00BCF2"/>
                </a:solidFill>
              </a:rPr>
              <a:t>scullino@ismb.it</a:t>
            </a:r>
            <a:br>
              <a:rPr lang="en-US" sz="3600" dirty="0">
                <a:solidFill>
                  <a:srgbClr val="00BCF2"/>
                </a:solidFill>
              </a:rPr>
            </a:br>
            <a:r>
              <a:rPr lang="en-US" sz="3600" dirty="0">
                <a:solidFill>
                  <a:srgbClr val="00BCF2"/>
                </a:solidFill>
              </a:rPr>
              <a:t>v-frscul@microsoft.com</a:t>
            </a:r>
            <a:endParaRPr lang="it-IT" sz="3600" dirty="0">
              <a:solidFill>
                <a:srgbClr val="00BCF2"/>
              </a:solidFill>
            </a:endParaRP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36bfbf9-5e42-489c-a259-4c54eb22cb57"/>
    <ds:schemaRef ds:uri="http://www.w3.org/XML/1998/namespace"/>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733</TotalTime>
  <Words>2551</Words>
  <Application>Microsoft Office PowerPoint</Application>
  <PresentationFormat>Custom</PresentationFormat>
  <Paragraphs>374</Paragraphs>
  <Slides>36</Slides>
  <Notes>15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vt:lpstr>
      <vt:lpstr>Agenda:</vt:lpstr>
      <vt:lpstr>Big Data overview</vt:lpstr>
      <vt:lpstr>What is Big Data?</vt:lpstr>
      <vt:lpstr>Volume</vt:lpstr>
      <vt:lpstr>Velocity</vt:lpstr>
      <vt:lpstr>Variety</vt:lpstr>
      <vt:lpstr>... and</vt:lpstr>
      <vt:lpstr>Data sources</vt:lpstr>
      <vt:lpstr>Value</vt:lpstr>
      <vt:lpstr>Hadoop</vt:lpstr>
      <vt:lpstr>How do big data solutions work?</vt:lpstr>
      <vt:lpstr>RDBMS Query vs Big Data Processing</vt:lpstr>
      <vt:lpstr>Hadoop</vt:lpstr>
      <vt:lpstr>HDFS data distrubution</vt:lpstr>
      <vt:lpstr>Hadoop MapReduce</vt:lpstr>
      <vt:lpstr>MapReduce program </vt:lpstr>
      <vt:lpstr>Hadoop</vt:lpstr>
      <vt:lpstr>Azure HDInsight</vt:lpstr>
      <vt:lpstr>Hadoop on Azure = HDInsight</vt:lpstr>
      <vt:lpstr>HDInsight Storage Infrastructure</vt:lpstr>
      <vt:lpstr>Demo: Wordcount using Java MapReduce</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vt:lpstr>
      <vt:lpstr>Hands-On Lab</vt:lpstr>
      <vt:lpstr>Online resources</vt:lpstr>
      <vt:lpstr> Francesco Scullino  scullino@ismb.it v-frscul@microsoft.com</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80</cp:revision>
  <dcterms:created xsi:type="dcterms:W3CDTF">2014-10-25T14:33:44Z</dcterms:created>
  <dcterms:modified xsi:type="dcterms:W3CDTF">2016-05-22T14:02:16Z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